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97" r:id="rId4"/>
    <p:sldId id="315" r:id="rId5"/>
    <p:sldId id="312" r:id="rId6"/>
    <p:sldId id="328" r:id="rId7"/>
    <p:sldId id="319" r:id="rId8"/>
    <p:sldId id="318" r:id="rId9"/>
    <p:sldId id="32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4077"/>
    <a:srgbClr val="255D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9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966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2120"/>
    </p:cViewPr>
  </p:sorterViewPr>
  <p:notesViewPr>
    <p:cSldViewPr snapToGrid="0">
      <p:cViewPr varScale="1">
        <p:scale>
          <a:sx n="51" d="100"/>
          <a:sy n="51" d="100"/>
        </p:scale>
        <p:origin x="-26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28B80-B4C0-415C-9348-956513396B81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CF82-E4A4-4DE6-A34A-3E5D9CBE99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1060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CF82-E4A4-4DE6-A34A-3E5D9CBE995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235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CF82-E4A4-4DE6-A34A-3E5D9CBE995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479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CF82-E4A4-4DE6-A34A-3E5D9CBE995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9374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CF82-E4A4-4DE6-A34A-3E5D9CBE995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9374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CF82-E4A4-4DE6-A34A-3E5D9CBE995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93743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CF82-E4A4-4DE6-A34A-3E5D9CBE995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07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CF82-E4A4-4DE6-A34A-3E5D9CBE995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07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125078" y="64501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schemeClr val="accent6">
                  <a:lumMod val="50000"/>
                </a:schemeClr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schemeClr val="accent6">
                  <a:lumMod val="50000"/>
                </a:schemeClr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schemeClr val="accent6">
                    <a:lumMod val="50000"/>
                  </a:schemeClr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chemeClr val="accent6">
                  <a:lumMod val="50000"/>
                </a:schemeClr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792480"/>
            <a:ext cx="12192000" cy="606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86710E9-5B88-4B81-865E-6CE82B3F0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79659"/>
            <a:ext cx="12192000" cy="1878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7"/>
          <p:cNvSpPr>
            <a:spLocks noChangeArrowheads="1"/>
          </p:cNvSpPr>
          <p:nvPr/>
        </p:nvSpPr>
        <p:spPr bwMode="auto">
          <a:xfrm>
            <a:off x="1892300" y="2898364"/>
            <a:ext cx="8928100" cy="15465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defTabSz="914332">
              <a:spcBef>
                <a:spcPct val="0"/>
              </a:spcBef>
              <a:buNone/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行政楼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529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会议室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---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多功能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会议设计方案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59034" y="1129959"/>
            <a:ext cx="5724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南京信息工程大学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473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30849" y="3025780"/>
            <a:ext cx="1642199" cy="1235383"/>
            <a:chOff x="1630849" y="2790402"/>
            <a:chExt cx="1642199" cy="1235383"/>
          </a:xfrm>
        </p:grpSpPr>
        <p:sp>
          <p:nvSpPr>
            <p:cNvPr id="2" name="TextBox 17"/>
            <p:cNvSpPr txBox="1"/>
            <p:nvPr/>
          </p:nvSpPr>
          <p:spPr>
            <a:xfrm>
              <a:off x="1630849" y="2790402"/>
              <a:ext cx="1631192" cy="954095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r>
                <a: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3" name="TextBox 18"/>
            <p:cNvSpPr txBox="1"/>
            <p:nvPr/>
          </p:nvSpPr>
          <p:spPr>
            <a:xfrm>
              <a:off x="1650320" y="3594910"/>
              <a:ext cx="1622728" cy="430875"/>
            </a:xfrm>
            <a:prstGeom prst="rect">
              <a:avLst/>
            </a:prstGeom>
            <a:noFill/>
          </p:spPr>
          <p:txBody>
            <a:bodyPr wrap="none" lIns="121908" tIns="60954" rIns="121908" bIns="60954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04045" y="1702057"/>
            <a:ext cx="4955345" cy="933019"/>
            <a:chOff x="5404045" y="1484785"/>
            <a:chExt cx="4955345" cy="933019"/>
          </a:xfrm>
        </p:grpSpPr>
        <p:sp>
          <p:nvSpPr>
            <p:cNvPr id="4" name="Rectangle 7"/>
            <p:cNvSpPr>
              <a:spLocks/>
            </p:cNvSpPr>
            <p:nvPr/>
          </p:nvSpPr>
          <p:spPr bwMode="auto">
            <a:xfrm>
              <a:off x="6648430" y="1570961"/>
              <a:ext cx="3710960" cy="8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pc="100" dirty="0" smtClean="0">
                  <a:latin typeface="微软雅黑"/>
                  <a:ea typeface="微软雅黑"/>
                  <a:cs typeface="Lato Light" charset="0"/>
                  <a:sym typeface="Lato Light" charset="0"/>
                </a:rPr>
                <a:t>设计方案</a:t>
              </a:r>
              <a:endParaRPr lang="en-US" altLang="zh-CN" b="1" spc="1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spc="100" dirty="0" smtClean="0">
                  <a:latin typeface="微软雅黑"/>
                  <a:ea typeface="微软雅黑"/>
                  <a:cs typeface="Lato Light" charset="0"/>
                  <a:sym typeface="Lato Light" charset="0"/>
                </a:rPr>
                <a:t>优势、特点</a:t>
              </a:r>
              <a:endParaRPr lang="en-US" sz="1400" spc="1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" name="Rectangle 7"/>
            <p:cNvSpPr>
              <a:spLocks/>
            </p:cNvSpPr>
            <p:nvPr/>
          </p:nvSpPr>
          <p:spPr bwMode="auto">
            <a:xfrm>
              <a:off x="5404045" y="1484785"/>
              <a:ext cx="1296144" cy="93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b="1" spc="100" dirty="0">
                  <a:latin typeface="微软雅黑"/>
                  <a:ea typeface="微软雅黑"/>
                  <a:cs typeface="Lato Light" charset="0"/>
                  <a:sym typeface="Lato Light" charset="0"/>
                </a:rPr>
                <a:t>01</a:t>
              </a:r>
              <a:endParaRPr lang="en-US" sz="3600" spc="1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78645" y="2607917"/>
            <a:ext cx="4980745" cy="1013061"/>
            <a:chOff x="5378645" y="2668513"/>
            <a:chExt cx="4980745" cy="1013061"/>
          </a:xfrm>
        </p:grpSpPr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6648430" y="2668513"/>
              <a:ext cx="3710960" cy="8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pc="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布局示意图</a:t>
              </a:r>
              <a:endParaRPr lang="en-US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5378645" y="2748555"/>
              <a:ext cx="1296144" cy="93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b="1" spc="100" dirty="0">
                  <a:latin typeface="微软雅黑"/>
                  <a:ea typeface="微软雅黑"/>
                  <a:cs typeface="Lato Light" charset="0"/>
                  <a:sym typeface="Lato Light" charset="0"/>
                </a:rPr>
                <a:t>02</a:t>
              </a:r>
              <a:endParaRPr lang="en-US" sz="3600" spc="1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86197" y="3602246"/>
            <a:ext cx="4980745" cy="1013061"/>
            <a:chOff x="5378645" y="2668513"/>
            <a:chExt cx="4980745" cy="1013061"/>
          </a:xfrm>
        </p:grpSpPr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6648430" y="2668513"/>
              <a:ext cx="3710960" cy="8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pc="1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建设</a:t>
              </a:r>
              <a:r>
                <a:rPr lang="zh-CN" altLang="en-US" b="1" spc="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效果</a:t>
              </a:r>
              <a:r>
                <a:rPr lang="zh-CN" altLang="en-US" b="1" spc="1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图</a:t>
              </a:r>
              <a:endParaRPr lang="en-US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4" name="Rectangle 7"/>
            <p:cNvSpPr>
              <a:spLocks/>
            </p:cNvSpPr>
            <p:nvPr/>
          </p:nvSpPr>
          <p:spPr bwMode="auto">
            <a:xfrm>
              <a:off x="5378645" y="2748555"/>
              <a:ext cx="1296144" cy="93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b="1" spc="100" dirty="0" smtClean="0">
                  <a:latin typeface="微软雅黑"/>
                  <a:ea typeface="微软雅黑"/>
                  <a:cs typeface="Lato Light" charset="0"/>
                  <a:sym typeface="Lato Light" charset="0"/>
                </a:rPr>
                <a:t>03</a:t>
              </a:r>
              <a:endParaRPr lang="en-US" sz="3600" spc="1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02802" y="4668999"/>
            <a:ext cx="4980745" cy="1013061"/>
            <a:chOff x="5378645" y="2668513"/>
            <a:chExt cx="4980745" cy="1013061"/>
          </a:xfrm>
        </p:grpSpPr>
        <p:sp>
          <p:nvSpPr>
            <p:cNvPr id="16" name="Rectangle 7"/>
            <p:cNvSpPr>
              <a:spLocks/>
            </p:cNvSpPr>
            <p:nvPr/>
          </p:nvSpPr>
          <p:spPr bwMode="auto">
            <a:xfrm>
              <a:off x="6648430" y="2668513"/>
              <a:ext cx="3710960" cy="83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7" name="Rectangle 7"/>
            <p:cNvSpPr>
              <a:spLocks/>
            </p:cNvSpPr>
            <p:nvPr/>
          </p:nvSpPr>
          <p:spPr bwMode="auto">
            <a:xfrm>
              <a:off x="5378645" y="2748555"/>
              <a:ext cx="1296144" cy="93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pc="1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48083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34155" y="292100"/>
            <a:ext cx="10972800" cy="4492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>
                <a:solidFill>
                  <a:srgbClr val="C00000"/>
                </a:solidFill>
                <a:latin typeface="Impact" panose="020B0806030902050204" pitchFamily="34" charset="0"/>
                <a:ea typeface="+mn-ea"/>
                <a:cs typeface="+mn-ea"/>
              </a:rPr>
              <a:t>01</a:t>
            </a:r>
            <a:r>
              <a:rPr lang="en-US" altLang="zh-CN" b="1" dirty="0" smtClean="0">
                <a:solidFill>
                  <a:srgbClr val="C00000"/>
                </a:solidFill>
                <a:ea typeface="+mn-ea"/>
                <a:cs typeface="+mn-ea"/>
              </a:rPr>
              <a:t> </a:t>
            </a:r>
            <a:r>
              <a:rPr lang="zh-CN" altLang="en-US" b="1" dirty="0" smtClean="0">
                <a:solidFill>
                  <a:srgbClr val="C00000"/>
                </a:solidFill>
                <a:ea typeface="+mn-ea"/>
                <a:cs typeface="+mn-ea"/>
              </a:rPr>
              <a:t>设计方案</a:t>
            </a:r>
            <a:r>
              <a:rPr lang="en-US" altLang="zh-CN" b="1" dirty="0" smtClean="0">
                <a:solidFill>
                  <a:srgbClr val="C00000"/>
                </a:solidFill>
                <a:ea typeface="+mn-ea"/>
                <a:cs typeface="+mn-ea"/>
              </a:rPr>
              <a:t>--</a:t>
            </a:r>
            <a:r>
              <a:rPr lang="zh-CN" altLang="en-US" b="1" dirty="0" smtClean="0">
                <a:solidFill>
                  <a:srgbClr val="C00000"/>
                </a:solidFill>
                <a:ea typeface="+mn-ea"/>
                <a:cs typeface="+mn-ea"/>
              </a:rPr>
              <a:t>优势、特点</a:t>
            </a:r>
            <a:endParaRPr lang="zh-CN" altLang="en-US" b="1" dirty="0">
              <a:solidFill>
                <a:srgbClr val="C00000"/>
              </a:solidFill>
              <a:ea typeface="+mn-ea"/>
              <a:cs typeface="+mn-ea"/>
            </a:endParaRPr>
          </a:p>
        </p:txBody>
      </p:sp>
      <p:pic>
        <p:nvPicPr>
          <p:cNvPr id="33" name="Picture 4" descr="C:\~DICENTIS wireless\Key Visuals\KV_BOSCH DCNM-W_vertical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24" y="1118121"/>
            <a:ext cx="3341136" cy="2703644"/>
          </a:xfrm>
          <a:prstGeom prst="roundRect">
            <a:avLst>
              <a:gd name="adj" fmla="val 35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31" name="组合 30"/>
          <p:cNvGrpSpPr/>
          <p:nvPr/>
        </p:nvGrpSpPr>
        <p:grpSpPr>
          <a:xfrm>
            <a:off x="3105339" y="2077233"/>
            <a:ext cx="4334646" cy="400110"/>
            <a:chOff x="3505655" y="2206415"/>
            <a:chExt cx="4334646" cy="400110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3505655" y="2406470"/>
              <a:ext cx="177251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78170" y="2206415"/>
              <a:ext cx="2562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新一代无线会议系统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21386" y="4902143"/>
            <a:ext cx="5033727" cy="400110"/>
            <a:chOff x="3997104" y="3585498"/>
            <a:chExt cx="3526144" cy="400110"/>
          </a:xfrm>
        </p:grpSpPr>
        <p:cxnSp>
          <p:nvCxnSpPr>
            <p:cNvPr id="25" name="直接箭头连接符 24"/>
            <p:cNvCxnSpPr/>
            <p:nvPr/>
          </p:nvCxnSpPr>
          <p:spPr>
            <a:xfrm flipH="1">
              <a:off x="6224258" y="3785553"/>
              <a:ext cx="129899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997104" y="3585498"/>
              <a:ext cx="2143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rgbClr val="FF0000"/>
                  </a:solidFill>
                </a:rPr>
                <a:t>可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移动式会议一体机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676" name="图片 286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44" y="1519633"/>
            <a:ext cx="5137535" cy="5137535"/>
          </a:xfrm>
          <a:prstGeom prst="rect">
            <a:avLst/>
          </a:prstGeom>
        </p:spPr>
      </p:pic>
      <p:pic>
        <p:nvPicPr>
          <p:cNvPr id="28678" name="图片 286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01" y="4095618"/>
            <a:ext cx="866420" cy="866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8910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~DICENTIS wireless\Location Images\_MG_8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52" y="1204685"/>
            <a:ext cx="3598222" cy="2398593"/>
          </a:xfrm>
          <a:prstGeom prst="roundRect">
            <a:avLst>
              <a:gd name="adj" fmla="val 35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31" name="组合 30"/>
          <p:cNvGrpSpPr/>
          <p:nvPr/>
        </p:nvGrpSpPr>
        <p:grpSpPr>
          <a:xfrm>
            <a:off x="3684760" y="2115880"/>
            <a:ext cx="4581053" cy="400110"/>
            <a:chOff x="3259248" y="2206415"/>
            <a:chExt cx="4581053" cy="400110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3259248" y="2406470"/>
              <a:ext cx="201892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78170" y="2206415"/>
              <a:ext cx="2562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一键管理会议系统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2" descr="C:\~CCS 1000 D\Application images (final)\CO_CCS 1000 D_AP_Meeting 8134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12317" y="3458189"/>
            <a:ext cx="3542789" cy="3045291"/>
          </a:xfrm>
          <a:prstGeom prst="roundRect">
            <a:avLst>
              <a:gd name="adj" fmla="val 35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30" name="组合 29"/>
          <p:cNvGrpSpPr/>
          <p:nvPr/>
        </p:nvGrpSpPr>
        <p:grpSpPr>
          <a:xfrm>
            <a:off x="3684760" y="4759045"/>
            <a:ext cx="4508627" cy="400110"/>
            <a:chOff x="3997104" y="3585498"/>
            <a:chExt cx="3779823" cy="400110"/>
          </a:xfrm>
        </p:grpSpPr>
        <p:cxnSp>
          <p:nvCxnSpPr>
            <p:cNvPr id="25" name="直接箭头连接符 24"/>
            <p:cNvCxnSpPr/>
            <p:nvPr/>
          </p:nvCxnSpPr>
          <p:spPr>
            <a:xfrm flipH="1">
              <a:off x="6224257" y="3785553"/>
              <a:ext cx="155267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997104" y="3585498"/>
              <a:ext cx="25621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                 会议通知系统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标题 1"/>
          <p:cNvSpPr txBox="1">
            <a:spLocks/>
          </p:cNvSpPr>
          <p:nvPr/>
        </p:nvSpPr>
        <p:spPr>
          <a:xfrm>
            <a:off x="534155" y="292100"/>
            <a:ext cx="10972800" cy="449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CN" sz="4000" dirty="0" smtClean="0">
                <a:solidFill>
                  <a:srgbClr val="C00000"/>
                </a:solidFill>
                <a:latin typeface="Impact" panose="020B0806030902050204" pitchFamily="34" charset="0"/>
                <a:ea typeface="+mn-ea"/>
                <a:cs typeface="+mn-ea"/>
              </a:rPr>
              <a:t>01</a:t>
            </a:r>
            <a:r>
              <a:rPr lang="en-US" altLang="zh-CN" sz="4000" b="1" dirty="0" smtClean="0">
                <a:solidFill>
                  <a:srgbClr val="C00000"/>
                </a:solidFill>
                <a:ea typeface="+mn-ea"/>
                <a:cs typeface="+mn-ea"/>
              </a:rPr>
              <a:t> </a:t>
            </a:r>
            <a:r>
              <a:rPr lang="zh-CN" altLang="en-US" sz="4000" b="1" dirty="0" smtClean="0">
                <a:solidFill>
                  <a:srgbClr val="C00000"/>
                </a:solidFill>
                <a:ea typeface="+mn-ea"/>
                <a:cs typeface="+mn-ea"/>
              </a:rPr>
              <a:t>设计方案</a:t>
            </a:r>
            <a:r>
              <a:rPr lang="en-US" altLang="zh-CN" sz="4000" b="1" dirty="0" smtClean="0">
                <a:solidFill>
                  <a:srgbClr val="C00000"/>
                </a:solidFill>
                <a:ea typeface="+mn-ea"/>
                <a:cs typeface="+mn-ea"/>
              </a:rPr>
              <a:t>--</a:t>
            </a:r>
            <a:r>
              <a:rPr lang="zh-CN" altLang="en-US" sz="4000" b="1" dirty="0" smtClean="0">
                <a:solidFill>
                  <a:srgbClr val="C00000"/>
                </a:solidFill>
                <a:ea typeface="+mn-ea"/>
                <a:cs typeface="+mn-ea"/>
              </a:rPr>
              <a:t>优势、特点</a:t>
            </a:r>
            <a:endParaRPr lang="zh-CN" altLang="en-US" sz="4000" b="1" dirty="0">
              <a:solidFill>
                <a:srgbClr val="C00000"/>
              </a:solidFill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11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534155" y="292100"/>
            <a:ext cx="10972800" cy="449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CN" sz="4000" dirty="0" smtClean="0">
                <a:solidFill>
                  <a:srgbClr val="C00000"/>
                </a:solidFill>
                <a:latin typeface="Impact" panose="020B0806030902050204" pitchFamily="34" charset="0"/>
                <a:ea typeface="+mn-ea"/>
                <a:cs typeface="+mn-ea"/>
              </a:rPr>
              <a:t>02 </a:t>
            </a:r>
            <a:r>
              <a:rPr lang="zh-CN" altLang="en-US" sz="4000" b="1" dirty="0" smtClean="0">
                <a:solidFill>
                  <a:srgbClr val="C00000"/>
                </a:solidFill>
                <a:latin typeface="Impact" panose="020B0806030902050204" pitchFamily="34" charset="0"/>
                <a:ea typeface="+mn-ea"/>
                <a:cs typeface="+mn-ea"/>
              </a:rPr>
              <a:t>布局示意图</a:t>
            </a:r>
            <a:endParaRPr lang="zh-CN" altLang="en-US" sz="4000" b="1" dirty="0">
              <a:solidFill>
                <a:srgbClr val="C00000"/>
              </a:solidFill>
              <a:ea typeface="+mn-ea"/>
              <a:cs typeface="+mn-ea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573" y="941695"/>
            <a:ext cx="8461612" cy="54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9547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00075"/>
            <a:ext cx="94869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534155" y="219673"/>
            <a:ext cx="10972800" cy="449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CN" sz="4000" dirty="0" smtClean="0">
                <a:solidFill>
                  <a:srgbClr val="C00000"/>
                </a:solidFill>
                <a:latin typeface="Impact" panose="020B0806030902050204" pitchFamily="34" charset="0"/>
                <a:ea typeface="+mn-ea"/>
                <a:cs typeface="+mn-ea"/>
              </a:rPr>
              <a:t>03 </a:t>
            </a:r>
            <a:r>
              <a:rPr lang="zh-CN" altLang="en-US" sz="4000" b="1" dirty="0" smtClean="0">
                <a:solidFill>
                  <a:srgbClr val="C00000"/>
                </a:solidFill>
                <a:latin typeface="Impact" panose="020B0806030902050204" pitchFamily="34" charset="0"/>
                <a:ea typeface="+mn-ea"/>
                <a:cs typeface="+mn-ea"/>
              </a:rPr>
              <a:t>建设效果图</a:t>
            </a:r>
            <a:endParaRPr lang="zh-CN" altLang="en-US" sz="4000" b="1" dirty="0">
              <a:solidFill>
                <a:srgbClr val="C00000"/>
              </a:solidFill>
              <a:ea typeface="+mn-ea"/>
              <a:cs typeface="+mn-ea"/>
            </a:endParaRPr>
          </a:p>
        </p:txBody>
      </p:sp>
      <p:pic>
        <p:nvPicPr>
          <p:cNvPr id="7169" name="Picture 1" descr="D:\总务处\20160531总务处桌面材料\2019招标项目\行政楼529无纸化办公及藕舫楼报告厅\行政楼529\最新：529家具条桌设计\20200104家具设计\微信图片_20200113094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594" y="805218"/>
            <a:ext cx="10060672" cy="5671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4084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总务处\20160531总务处桌面材料\2019招标项目\行政楼529无纸化办公及藕舫楼报告厅\行政楼529\最新：529家具条桌设计\20200104家具设计\微信图片_20200113094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421" y="777922"/>
            <a:ext cx="10524697" cy="5699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4084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总务处\20160531总务处桌面材料\2019招标项目\行政楼529无纸化办公及藕舫楼报告厅\行政楼529\最新：529家具条桌设计\微信图片_2020010211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73" y="341194"/>
            <a:ext cx="4710637" cy="3309223"/>
          </a:xfrm>
          <a:prstGeom prst="rect">
            <a:avLst/>
          </a:prstGeom>
          <a:noFill/>
        </p:spPr>
      </p:pic>
      <p:pic>
        <p:nvPicPr>
          <p:cNvPr id="32771" name="Picture 3" descr="D:\总务处\20160531总务处桌面材料\2019招标项目\行政楼529无纸化办公及藕舫楼报告厅\行政楼529\最新：529家具条桌设计\微信图片_20200102114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096" y="194777"/>
            <a:ext cx="4735011" cy="3326346"/>
          </a:xfrm>
          <a:prstGeom prst="rect">
            <a:avLst/>
          </a:prstGeom>
          <a:noFill/>
        </p:spPr>
      </p:pic>
      <p:pic>
        <p:nvPicPr>
          <p:cNvPr id="32772" name="Picture 4" descr="D:\总务处\20160531总务处桌面材料\2019招标项目\行政楼529无纸化办公及藕舫楼报告厅\行政楼529\最新：529家具条桌设计\微信图片_20200102114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9116" y="3327090"/>
            <a:ext cx="5026207" cy="3530910"/>
          </a:xfrm>
          <a:prstGeom prst="rect">
            <a:avLst/>
          </a:prstGeom>
          <a:noFill/>
        </p:spPr>
      </p:pic>
      <p:pic>
        <p:nvPicPr>
          <p:cNvPr id="32773" name="Picture 5" descr="D:\总务处\20160531总务处桌面材料\2019招标项目\行政楼529无纸化办公及藕舫楼报告厅\行政楼529\最新：529家具条桌设计\微信图片_20200102114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796" y="3384645"/>
            <a:ext cx="4847418" cy="3255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c220c1d31ac859f2eb64178f9260159bcadeba"/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lnDef>
      <a:spPr>
        <a:ln w="1905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124</Words>
  <Application>Microsoft Office PowerPoint</Application>
  <PresentationFormat>自定义</PresentationFormat>
  <Paragraphs>28</Paragraphs>
  <Slides>9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波形</vt:lpstr>
      <vt:lpstr>幻灯片 1</vt:lpstr>
      <vt:lpstr>幻灯片 2</vt:lpstr>
      <vt:lpstr>01 设计方案--优势、特点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</dc:title>
  <dc:creator>第一PPT</dc:creator>
  <cp:keywords>www.1ppt.com</cp:keywords>
  <dc:description>www.1ppt.com</dc:description>
  <cp:lastModifiedBy>Administrator</cp:lastModifiedBy>
  <cp:revision>100</cp:revision>
  <dcterms:created xsi:type="dcterms:W3CDTF">2015-05-05T08:02:14Z</dcterms:created>
  <dcterms:modified xsi:type="dcterms:W3CDTF">2020-01-20T06:06:01Z</dcterms:modified>
</cp:coreProperties>
</file>